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306" r:id="rId4"/>
    <p:sldId id="259" r:id="rId5"/>
    <p:sldId id="262" r:id="rId6"/>
    <p:sldId id="260" r:id="rId7"/>
    <p:sldId id="264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 descr="D:\1641133259_4-abrakadabra-fun-p-fon-dlya-prezentatsii-minimalizm-svetlii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260649"/>
            <a:ext cx="8496944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«Развитие функциональной грамотности учащихся средствами учебных предметов гуманитарной направленности»</a:t>
            </a:r>
          </a:p>
          <a:p>
            <a:pPr algn="ctr"/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6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6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6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6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6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6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6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6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6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6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6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150000"/>
              </a:lnSpc>
            </a:pP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150000"/>
              </a:lnSpc>
            </a:pP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150000"/>
              </a:lnSpc>
            </a:pP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150000"/>
              </a:lnSpc>
            </a:pP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150000"/>
              </a:lnSpc>
            </a:pP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150000"/>
              </a:lnSpc>
            </a:pP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ru-RU" sz="3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36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 descr="D:\2-Mozgovoj-shturm.jpg"/>
          <p:cNvPicPr>
            <a:picLocks noChangeAspect="1" noChangeArrowheads="1"/>
          </p:cNvPicPr>
          <p:nvPr/>
        </p:nvPicPr>
        <p:blipFill>
          <a:blip r:embed="rId3" cstate="print"/>
          <a:srcRect l="10345" r="12069"/>
          <a:stretch>
            <a:fillRect/>
          </a:stretch>
        </p:blipFill>
        <p:spPr bwMode="auto">
          <a:xfrm>
            <a:off x="2807804" y="1700808"/>
            <a:ext cx="3672408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D:\1641133259_4-abrakadabra-fun-p-fon-dlya-prezentatsii-minimalizm-svetlii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67544" y="332656"/>
            <a:ext cx="8208912" cy="5909310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	Термин «функциональная грамотность»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мировой практике является не новым. PISA понимает функциональную грамотность в широком смысле как совокупность знаний и умений граждан, обеспечивающих успешное социально-экономическое развитие страны; в узком смысле – как ключевые знания и навыки, необходимые для полноценного участия гражданина в жизни современного общества. 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	Функциональная грамотность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это уровень образованности, который может быть достигнут учащимися за время обучения в школе, и предполагает способность человека решать стандартные жизненные задачи в различных сферах жизни.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/>
          </a:p>
        </p:txBody>
      </p:sp>
      <p:pic>
        <p:nvPicPr>
          <p:cNvPr id="6" name="Рисунок 5" descr="D:\2102-01.jpg"/>
          <p:cNvPicPr/>
          <p:nvPr/>
        </p:nvPicPr>
        <p:blipFill>
          <a:blip r:embed="rId3" cstate="print"/>
          <a:srcRect l="22691" t="20522" r="20334"/>
          <a:stretch>
            <a:fillRect/>
          </a:stretch>
        </p:blipFill>
        <p:spPr bwMode="auto">
          <a:xfrm>
            <a:off x="2699792" y="3573016"/>
            <a:ext cx="3312368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D:\1641133259_4-abrakadabra-fun-p-fon-dlya-prezentatsii-minimalizm-svetlii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67544" y="404664"/>
            <a:ext cx="8208912" cy="5909310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	Функциональная грамотность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современном этапе образования рассматривается в рамках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компетентностного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подхода, как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метапредметный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образовательный результат. Таким образом,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омпетентностный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подход в образовании – это основа формирования функциональной грамотности учащихся. 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Компетентностный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подход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является категорическим императивом нашего времени: или в школах он будет умело использоваться, или наше отечественное образование не сможет обеспечивать должное качество образования учащихся, будет отставать от общемировых образовательных тенденций и достижений.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Компетентностный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подход является усилением прикладного, практического характера всего школьного образования. Основной  ценностью становится не усвоение суммы сведений, а освоение учащимися таких умений, которые позволили бы им определять свои цели, принимать решения и действовать в типичных и нестандартных ситуациях,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т.е. формировать функциональную грамотность. 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6" name="Рисунок 5" descr="D:\2102-01.jpg"/>
          <p:cNvPicPr/>
          <p:nvPr/>
        </p:nvPicPr>
        <p:blipFill>
          <a:blip r:embed="rId3" cstate="print"/>
          <a:srcRect l="22691" t="20522" r="20334"/>
          <a:stretch>
            <a:fillRect/>
          </a:stretch>
        </p:blipFill>
        <p:spPr bwMode="auto">
          <a:xfrm>
            <a:off x="3203848" y="4509120"/>
            <a:ext cx="280831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52488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D:\1641133259_4-abrakadabra-fun-p-fon-dlya-prezentatsii-minimalizm-svetlii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332656"/>
            <a:ext cx="81369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качестве основных составляющих функциональной грамотности выделены: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математическая грамотность;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читательская грамотность;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естественнонаучная грамотность;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финансовая грамотность;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глобальные компетенции;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креативное мышление. </a:t>
            </a:r>
          </a:p>
        </p:txBody>
      </p:sp>
      <p:pic>
        <p:nvPicPr>
          <p:cNvPr id="5" name="Picture 3" descr="fd05ffc653eaf5c11203b8fd3a65775a"/>
          <p:cNvPicPr>
            <a:picLocks noChangeAspect="1" noChangeArrowheads="1"/>
          </p:cNvPicPr>
          <p:nvPr/>
        </p:nvPicPr>
        <p:blipFill>
          <a:blip r:embed="rId3" cstate="print"/>
          <a:srcRect l="9894" r="5653"/>
          <a:stretch>
            <a:fillRect/>
          </a:stretch>
        </p:blipFill>
        <p:spPr bwMode="auto">
          <a:xfrm flipH="1">
            <a:off x="6444208" y="3789039"/>
            <a:ext cx="2232248" cy="2731659"/>
          </a:xfrm>
          <a:prstGeom prst="rect">
            <a:avLst/>
          </a:prstGeom>
          <a:noFill/>
          <a:ln w="9525" algn="in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6" name="Рисунок 5" descr="D:\1647602955_3-amiel-club-p-kreativnost-kartinki-3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1700808"/>
            <a:ext cx="2228345" cy="1849626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447529"/>
            <a:ext cx="2476764" cy="2073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D:\1641133259_4-abrakadabra-fun-p-fon-dlya-prezentatsii-minimalizm-svetlii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332657"/>
            <a:ext cx="82809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Функциональная грамотность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23528" y="642625"/>
            <a:ext cx="8496944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Читательская грамотность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понимание  прочитанного, умение делать выводы, а также использовать информацию.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Математическая грамотность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анализ точных данных, прогноз на основе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математических  данных, умение просчитывать фактическую выгоду и принимать взвешенные решения.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Естественнонаучная грамотность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грамотная интерпретация научных данных, практические исследования, объяснение явлений и ситуаций, связанных с естественными процессами.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Глобальные компетенции:</a:t>
            </a:r>
            <a:r>
              <a:rPr kumimoji="0" lang="ru-RU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уметь управлять своим поведением, открыто воспринимать новую информацию, быть контактным и взаимодействовать в группе.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Креативное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мышление:</a:t>
            </a:r>
            <a:r>
              <a:rPr kumimoji="0" lang="ru-RU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способность генерировать свои и улучшать чужие идеи, предлагать эффективные решения, использовать фантазию и воображение. 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Финансовая грамотность: </a:t>
            </a:r>
            <a:r>
              <a:rPr kumimoji="0" lang="ru-RU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владение базовыми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экономическими понятиями.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Компьютерная грамотность: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умениях работать с информацией в интернете, искать и анализировать данные,</a:t>
            </a:r>
            <a:r>
              <a:rPr kumimoji="0" lang="ru-RU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пользоваться электронными сервисами.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941168"/>
            <a:ext cx="15113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D:\1641133259_4-abrakadabra-fun-p-fon-dlya-prezentatsii-minimalizm-svetlii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" name="Рисунок 5" descr="D:\img3.jpg"/>
          <p:cNvPicPr/>
          <p:nvPr/>
        </p:nvPicPr>
        <p:blipFill>
          <a:blip r:embed="rId3" cstate="print"/>
          <a:srcRect l="5150" t="3168" r="3938" b="9628"/>
          <a:stretch>
            <a:fillRect/>
          </a:stretch>
        </p:blipFill>
        <p:spPr bwMode="auto">
          <a:xfrm>
            <a:off x="899592" y="404664"/>
            <a:ext cx="7344816" cy="6048672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D:\1641133259_4-abrakadabra-fun-p-fon-dlya-prezentatsii-minimalizm-svetlii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51520" y="332656"/>
            <a:ext cx="864096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Метод проектов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</a:p>
          <a:p>
            <a:pPr algn="just">
              <a:lnSpc>
                <a:spcPts val="1500"/>
              </a:lnSpc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Метод проектов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согласно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компетентностному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подходу в обучении, является одним из наиболее предпочтительных.</a:t>
            </a:r>
          </a:p>
          <a:p>
            <a:pPr algn="just">
              <a:lnSpc>
                <a:spcPts val="15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Желание учащихся вести собственное исследование служит показателем того, что деятельность педагога дала положительные результаты. Проведение самостоятельного исследования требует много времени и усидчивости, предполагает владение определенными интеллектуальными и организационными знаниями и умениями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метапредметными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предметными компетенциями). </a:t>
            </a:r>
          </a:p>
          <a:p>
            <a:pPr algn="just">
              <a:lnSpc>
                <a:spcPts val="15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 над проектом помогает учащимся совершенствовать навыки работы с различными источниками и объемами информации, учит критически подходить к ее анализу и отбору, а также представлять подготовленную информацию.</a:t>
            </a:r>
          </a:p>
          <a:p>
            <a:pPr algn="just">
              <a:lnSpc>
                <a:spcPts val="15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Учебный проект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это особый вид интеллектуальной деятельности учащихся, а также результат этой деятельности, отличительными особенностями которых являются: </a:t>
            </a:r>
          </a:p>
          <a:p>
            <a:pPr algn="ctr">
              <a:lnSpc>
                <a:spcPts val="15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постановка проблемы;</a:t>
            </a:r>
          </a:p>
          <a:p>
            <a:pPr algn="ctr">
              <a:lnSpc>
                <a:spcPts val="15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самостоятельный поиск необходимой информации по теме проекта, определение круга источников, необходимых для работы над проектом;</a:t>
            </a:r>
          </a:p>
          <a:p>
            <a:pPr algn="ctr">
              <a:lnSpc>
                <a:spcPts val="15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анализ, обработка и преобразование собранной информации в соответствии с задачами проектной деятельности, ориентированными на решение проблемы;</a:t>
            </a:r>
          </a:p>
          <a:p>
            <a:pPr algn="ctr">
              <a:lnSpc>
                <a:spcPts val="15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творческое преобразование результатов проектной деятельности в материализованный, заранее определённый вид продукта (реферат, плакат,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веб-сайт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т. п.);</a:t>
            </a:r>
          </a:p>
          <a:p>
            <a:pPr lvl="0" algn="ctr">
              <a:lnSpc>
                <a:spcPts val="15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презентация и защита проекта. </a:t>
            </a:r>
          </a:p>
          <a:p>
            <a:pPr lvl="0" algn="r">
              <a:lnSpc>
                <a:spcPts val="1500"/>
              </a:lnSpc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r">
              <a:lnSpc>
                <a:spcPts val="15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50" b="1" dirty="0"/>
              <a:t>Вяземский, Е. Е. Проектная деятельность школьников на уроках истории: </a:t>
            </a:r>
          </a:p>
          <a:p>
            <a:pPr lvl="0" algn="r">
              <a:lnSpc>
                <a:spcPts val="1500"/>
              </a:lnSpc>
              <a:buNone/>
            </a:pPr>
            <a:r>
              <a:rPr lang="ru-RU" sz="1050" b="1" dirty="0"/>
              <a:t>учеб. пособие для </a:t>
            </a:r>
            <a:r>
              <a:rPr lang="ru-RU" sz="1050" b="1" dirty="0" err="1"/>
              <a:t>общеобразоват</a:t>
            </a:r>
            <a:r>
              <a:rPr lang="ru-RU" sz="1050" b="1" dirty="0"/>
              <a:t>. организаций / Е. Е. Вяземский, О. Ю. Стрелова. – М. : Просвещение, 2017. – 160 с.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050" b="1" dirty="0"/>
          </a:p>
          <a:p>
            <a:pPr algn="just"/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D:\1641133259_4-abrakadabra-fun-p-fon-dlya-prezentatsii-minimalizm-svetlii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55576" y="476671"/>
            <a:ext cx="7632848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Метод проектов</a:t>
            </a:r>
            <a:r>
              <a:rPr lang="ru-RU" sz="28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179512" y="1124745"/>
          <a:ext cx="8712968" cy="4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2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0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9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090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Когда используем?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Что формируем?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Сколько </a:t>
                      </a:r>
                      <a:r>
                        <a:rPr lang="ru-RU" sz="200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работаем?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283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Использование метода проектов возможно, как</a:t>
                      </a:r>
                      <a:r>
                        <a:rPr lang="ru-RU" sz="1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при закреплении ранее изученного</a:t>
                      </a:r>
                      <a:r>
                        <a:rPr lang="ru-RU" sz="1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материала, так и в ходе его изучения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Умение использовать</a:t>
                      </a:r>
                      <a:r>
                        <a:rPr lang="ru-RU" sz="180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различные источники информации, умение анализировать обобщать и систематизировать информацию, умение ставить цель, составлять и реализовывать план, проводить рефлексию,</a:t>
                      </a:r>
                      <a:r>
                        <a:rPr lang="ru-RU" sz="180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умение оценить информацию, ее достоверность, коммуникативную компетентность, толерантность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Проекты по времени реализации:</a:t>
                      </a:r>
                      <a:r>
                        <a:rPr lang="ru-RU" sz="1800" baseline="0" dirty="0">
                          <a:latin typeface="Times New Roman" pitchFamily="18" charset="0"/>
                          <a:cs typeface="Times New Roman" pitchFamily="18" charset="0"/>
                        </a:rPr>
                        <a:t> м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ини-проекты, среднесрочные, долгосрочные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7818595</TotalTime>
  <Words>691</Words>
  <Application>Microsoft Office PowerPoint</Application>
  <PresentationFormat>Паказ на экране (4:3)</PresentationFormat>
  <Paragraphs>80</Paragraphs>
  <Slides>8</Slides>
  <Notes>0</Notes>
  <HiddenSlides>0</HiddenSlides>
  <MMClips>0</MMClips>
  <ScaleCrop>false</ScaleCrop>
  <HeadingPairs>
    <vt:vector size="6" baseType="variant">
      <vt:variant>
        <vt:lpstr>Выкарыстоўваюцца шрыфты</vt:lpstr>
      </vt:variant>
      <vt:variant>
        <vt:i4>4</vt:i4>
      </vt:variant>
      <vt:variant>
        <vt:lpstr>Тэма</vt:lpstr>
      </vt:variant>
      <vt:variant>
        <vt:i4>1</vt:i4>
      </vt:variant>
      <vt:variant>
        <vt:lpstr>Загалоўкі слайдаў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Тема Office</vt:lpstr>
      <vt:lpstr> 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Stanislau Viarbicki</cp:lastModifiedBy>
  <cp:revision>116</cp:revision>
  <dcterms:created xsi:type="dcterms:W3CDTF">2008-12-31T23:35:34Z</dcterms:created>
  <dcterms:modified xsi:type="dcterms:W3CDTF">2023-12-26T05:57:23Z</dcterms:modified>
</cp:coreProperties>
</file>